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332" r:id="rId4"/>
    <p:sldId id="338" r:id="rId5"/>
    <p:sldId id="339" r:id="rId6"/>
    <p:sldId id="340" r:id="rId7"/>
    <p:sldId id="341" r:id="rId8"/>
    <p:sldId id="342" r:id="rId9"/>
    <p:sldId id="345" r:id="rId10"/>
    <p:sldId id="346" r:id="rId11"/>
    <p:sldId id="347" r:id="rId12"/>
    <p:sldId id="344" r:id="rId13"/>
    <p:sldId id="335" r:id="rId14"/>
    <p:sldId id="259" r:id="rId15"/>
    <p:sldId id="260" r:id="rId16"/>
    <p:sldId id="261" r:id="rId17"/>
    <p:sldId id="262" r:id="rId18"/>
    <p:sldId id="317" r:id="rId19"/>
    <p:sldId id="318" r:id="rId20"/>
    <p:sldId id="319" r:id="rId21"/>
    <p:sldId id="320" r:id="rId22"/>
    <p:sldId id="321" r:id="rId23"/>
    <p:sldId id="336" r:id="rId24"/>
    <p:sldId id="263" r:id="rId25"/>
    <p:sldId id="323" r:id="rId26"/>
    <p:sldId id="337" r:id="rId27"/>
    <p:sldId id="325" r:id="rId28"/>
    <p:sldId id="326" r:id="rId29"/>
    <p:sldId id="327" r:id="rId30"/>
    <p:sldId id="328" r:id="rId31"/>
    <p:sldId id="329" r:id="rId32"/>
    <p:sldId id="330" r:id="rId33"/>
    <p:sldId id="331" r:id="rId34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89"/>
    <p:restoredTop sz="94768"/>
  </p:normalViewPr>
  <p:slideViewPr>
    <p:cSldViewPr>
      <p:cViewPr varScale="1">
        <p:scale>
          <a:sx n="110" d="100"/>
          <a:sy n="110" d="100"/>
        </p:scale>
        <p:origin x="752" y="16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f>
</file>

<file path=ppt/media/image11.gif>
</file>

<file path=ppt/media/image12.tiff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3C8B2-E9E8-1B40-AECE-D3ED9354E23C}" type="datetimeFigureOut">
              <a:rPr lang="en-US" smtClean="0"/>
              <a:t>2/26/21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74E538-6888-B740-946E-236297BE9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705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74E538-6888-B740-946E-236297BE93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890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74E538-6888-B740-946E-236297BE93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7372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74E538-6888-B740-946E-236297BE935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78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74E538-6888-B740-946E-236297BE935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494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74E538-6888-B740-946E-236297BE93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97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84724" y="503821"/>
            <a:ext cx="8374550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hlink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hlink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hlink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5588313" y="3576142"/>
            <a:ext cx="43815" cy="31750"/>
          </a:xfrm>
          <a:custGeom>
            <a:avLst/>
            <a:gdLst/>
            <a:ahLst/>
            <a:cxnLst/>
            <a:rect l="l" t="t" r="r" b="b"/>
            <a:pathLst>
              <a:path w="43814" h="31750">
                <a:moveTo>
                  <a:pt x="799" y="31449"/>
                </a:moveTo>
                <a:lnTo>
                  <a:pt x="43599" y="14599"/>
                </a:lnTo>
                <a:lnTo>
                  <a:pt x="0" y="0"/>
                </a:lnTo>
                <a:lnTo>
                  <a:pt x="799" y="31449"/>
                </a:lnTo>
                <a:close/>
              </a:path>
            </a:pathLst>
          </a:custGeom>
          <a:ln w="9524">
            <a:solidFill>
              <a:srgbClr val="59595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6906129" y="1519047"/>
            <a:ext cx="309571" cy="4906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522921" y="439432"/>
            <a:ext cx="1015365" cy="2387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" b="0" i="0">
                <a:solidFill>
                  <a:schemeClr val="hlink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6939" y="1716532"/>
            <a:ext cx="8223884" cy="10375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mayank.utexas/backpropagation-for-convolution-with-strides-fb2f2efc4faa" TargetMode="External"/><Relationship Id="rId2" Type="http://schemas.openxmlformats.org/officeDocument/2006/relationships/hyperlink" Target="https://medium.com/@mayank.utexas/backpropagation-for-convolution-with-strides-8137e4fc271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93">
            <a:extLst>
              <a:ext uri="{FF2B5EF4-FFF2-40B4-BE49-F238E27FC236}">
                <a16:creationId xmlns:a16="http://schemas.microsoft.com/office/drawing/2014/main" id="{F575A102-D95D-4D6E-8F1B-49EED0AE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93159" y="1377146"/>
            <a:ext cx="4076460" cy="36262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rtl="0">
              <a:lnSpc>
                <a:spcPct val="90000"/>
              </a:lnSpc>
              <a:spcBef>
                <a:spcPct val="0"/>
              </a:spcBef>
            </a:pPr>
            <a:r>
              <a:rPr lang="en-US" sz="38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Recitation : 4 Part 2</a:t>
            </a:r>
            <a:br>
              <a:rPr lang="en-US" sz="38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8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CNN Back Propagation</a:t>
            </a:r>
            <a:br>
              <a:rPr lang="en-US" sz="3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8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Spring</a:t>
            </a:r>
            <a:r>
              <a:rPr lang="en-US" sz="3800" kern="1200" spc="-2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2021</a:t>
            </a:r>
            <a:br>
              <a:rPr lang="en-US" sz="3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9D3D2CB0-475A-BA47-B549-6328F1ED594E}"/>
              </a:ext>
            </a:extLst>
          </p:cNvPr>
          <p:cNvSpPr txBox="1"/>
          <p:nvPr/>
        </p:nvSpPr>
        <p:spPr>
          <a:xfrm>
            <a:off x="793159" y="5170453"/>
            <a:ext cx="4076458" cy="9901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>
              <a:lnSpc>
                <a:spcPct val="90000"/>
              </a:lnSpc>
              <a:spcBef>
                <a:spcPts val="1000"/>
              </a:spcBef>
            </a:pPr>
            <a:r>
              <a:rPr lang="en-US" sz="2000" kern="1200" spc="-5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Tanya Akumu &amp; Shayeree Sarkar</a:t>
            </a:r>
            <a:endParaRPr lang="en-US" sz="200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CF0FFF1F-79B6-4A13-A464-070CD6F89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42198" y="814999"/>
            <a:ext cx="465458" cy="581435"/>
            <a:chOff x="10942198" y="814999"/>
            <a:chExt cx="465458" cy="581435"/>
          </a:xfrm>
          <a:solidFill>
            <a:srgbClr val="FFFFFF"/>
          </a:solidFill>
        </p:grpSpPr>
        <p:sp>
          <p:nvSpPr>
            <p:cNvPr id="99" name="Graphic 17">
              <a:extLst>
                <a:ext uri="{FF2B5EF4-FFF2-40B4-BE49-F238E27FC236}">
                  <a16:creationId xmlns:a16="http://schemas.microsoft.com/office/drawing/2014/main" id="{B71758F4-3F46-45DA-8AC5-4E508DA0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7738" y="814999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Graphic 15">
              <a:extLst>
                <a:ext uri="{FF2B5EF4-FFF2-40B4-BE49-F238E27FC236}">
                  <a16:creationId xmlns:a16="http://schemas.microsoft.com/office/drawing/2014/main" id="{8550FED7-7C32-42BB-98DB-30272A633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16518" y="1044294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grpFill/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Graphic 21">
              <a:extLst>
                <a:ext uri="{FF2B5EF4-FFF2-40B4-BE49-F238E27FC236}">
                  <a16:creationId xmlns:a16="http://schemas.microsoft.com/office/drawing/2014/main" id="{8D61482F-F3C5-4D66-8C5D-C6BBE3E12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2198" y="1268720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9322" y="6274341"/>
            <a:ext cx="11353800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bject 3"/>
          <p:cNvSpPr txBox="1"/>
          <p:nvPr/>
        </p:nvSpPr>
        <p:spPr>
          <a:xfrm>
            <a:off x="6840392" y="2660544"/>
            <a:ext cx="3903808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spcBef>
                <a:spcPts val="100"/>
              </a:spcBef>
            </a:pPr>
            <a:r>
              <a:rPr lang="en-US" sz="2800" dirty="0">
                <a:solidFill>
                  <a:schemeClr val="bg1"/>
                </a:solidFill>
              </a:rPr>
              <a:t>I</a:t>
            </a:r>
            <a:r>
              <a:rPr lang="en-US" sz="2800" spc="-5" dirty="0">
                <a:solidFill>
                  <a:srgbClr val="FFFFFF"/>
                </a:solidFill>
              </a:rPr>
              <a:t>ntroduction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spc="-5" dirty="0">
                <a:solidFill>
                  <a:srgbClr val="FFFFFF"/>
                </a:solidFill>
              </a:rPr>
              <a:t>to Deep</a:t>
            </a:r>
            <a:r>
              <a:rPr lang="en-US" sz="2800" spc="-105" dirty="0">
                <a:solidFill>
                  <a:srgbClr val="FFFFFF"/>
                </a:solidFill>
              </a:rPr>
              <a:t> </a:t>
            </a:r>
            <a:r>
              <a:rPr lang="en-US" sz="2800" spc="-5" dirty="0">
                <a:solidFill>
                  <a:srgbClr val="FFFFFF"/>
                </a:solidFill>
              </a:rPr>
              <a:t>Learning</a:t>
            </a:r>
            <a:endParaRPr lang="en-US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FEFFFF"/>
                </a:solidFill>
              </a:rPr>
              <a:t>Upsampling</a:t>
            </a:r>
            <a:r>
              <a:rPr lang="en-US" sz="3600" dirty="0">
                <a:solidFill>
                  <a:srgbClr val="FEFFFF"/>
                </a:solidFill>
              </a:rPr>
              <a:t> derivative map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75480" y="2585207"/>
            <a:ext cx="3654339" cy="29106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solidFill>
                  <a:srgbClr val="FEFFFF"/>
                </a:solidFill>
              </a:rPr>
              <a:t>Upsample</a:t>
            </a:r>
            <a:r>
              <a:rPr lang="en-US" sz="2200" dirty="0">
                <a:solidFill>
                  <a:srgbClr val="FEFFFF"/>
                </a:solidFill>
              </a:rPr>
              <a:t> the </a:t>
            </a:r>
            <a:r>
              <a:rPr lang="en-US" sz="2200" dirty="0" err="1">
                <a:solidFill>
                  <a:srgbClr val="FEFFFF"/>
                </a:solidFill>
              </a:rPr>
              <a:t>downsampled</a:t>
            </a:r>
            <a:r>
              <a:rPr lang="en-US" sz="2200" dirty="0">
                <a:solidFill>
                  <a:srgbClr val="FEFFFF"/>
                </a:solidFill>
              </a:rPr>
              <a:t> derivatives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EFFFF"/>
                </a:solidFill>
              </a:rPr>
              <a:t>This gives us the derivatives </a:t>
            </a:r>
            <a:r>
              <a:rPr lang="en-US" sz="2200" dirty="0" err="1">
                <a:solidFill>
                  <a:srgbClr val="FEFFFF"/>
                </a:solidFill>
              </a:rPr>
              <a:t>w.r.t.</a:t>
            </a:r>
            <a:r>
              <a:rPr lang="en-US" sz="2200" dirty="0">
                <a:solidFill>
                  <a:srgbClr val="FEFFFF"/>
                </a:solidFill>
              </a:rPr>
              <a:t> all the entries of a full-sized (stride 1) map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FEFFFF"/>
              </a:solidFill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01267CC-843D-264B-8704-EC9D7C9067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1757857"/>
              </p:ext>
            </p:extLst>
          </p:nvPr>
        </p:nvGraphicFramePr>
        <p:xfrm>
          <a:off x="6629400" y="2053498"/>
          <a:ext cx="3124200" cy="2831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4522">
                  <a:extLst>
                    <a:ext uri="{9D8B030D-6E8A-4147-A177-3AD203B41FA5}">
                      <a16:colId xmlns:a16="http://schemas.microsoft.com/office/drawing/2014/main" val="542818829"/>
                    </a:ext>
                  </a:extLst>
                </a:gridCol>
                <a:gridCol w="670892">
                  <a:extLst>
                    <a:ext uri="{9D8B030D-6E8A-4147-A177-3AD203B41FA5}">
                      <a16:colId xmlns:a16="http://schemas.microsoft.com/office/drawing/2014/main" val="3604354509"/>
                    </a:ext>
                  </a:extLst>
                </a:gridCol>
                <a:gridCol w="745434">
                  <a:extLst>
                    <a:ext uri="{9D8B030D-6E8A-4147-A177-3AD203B41FA5}">
                      <a16:colId xmlns:a16="http://schemas.microsoft.com/office/drawing/2014/main" val="3102045909"/>
                    </a:ext>
                  </a:extLst>
                </a:gridCol>
                <a:gridCol w="813352">
                  <a:extLst>
                    <a:ext uri="{9D8B030D-6E8A-4147-A177-3AD203B41FA5}">
                      <a16:colId xmlns:a16="http://schemas.microsoft.com/office/drawing/2014/main" val="2933176575"/>
                    </a:ext>
                  </a:extLst>
                </a:gridCol>
              </a:tblGrid>
              <a:tr h="762000"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2087066"/>
                  </a:ext>
                </a:extLst>
              </a:tr>
              <a:tr h="689702"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en-US" dirty="0"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en-US" dirty="0"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4400154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en-US" dirty="0"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en-US" dirty="0"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21791"/>
                  </a:ext>
                </a:extLst>
              </a:tr>
              <a:tr h="617403"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9498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1CCDB5E8-2866-1048-87A5-D5ED85264012}"/>
              </a:ext>
            </a:extLst>
          </p:cNvPr>
          <p:cNvSpPr/>
          <p:nvPr/>
        </p:nvSpPr>
        <p:spPr>
          <a:xfrm>
            <a:off x="5180105" y="1365429"/>
            <a:ext cx="615232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200" dirty="0" err="1"/>
              <a:t>do_upsample</a:t>
            </a:r>
            <a:r>
              <a:rPr lang="en-US" sz="2200" dirty="0"/>
              <a:t> =  zeros((H-1)x(S+1), (W-1)x(S+1</a:t>
            </a:r>
            <a:r>
              <a:rPr lang="en-US" dirty="0"/>
              <a:t>) )</a:t>
            </a:r>
            <a:r>
              <a:rPr lang="en-US" sz="22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5E21FB-D482-E34F-8FBB-3652090E3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819400"/>
            <a:ext cx="1489290" cy="148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04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Loss gradient </a:t>
            </a: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w.r.t</a:t>
            </a:r>
            <a:r>
              <a:rPr lang="en-US" sz="3600" kern="1200" spc="-5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the input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EFFFF"/>
                </a:solidFill>
              </a:rPr>
              <a:t>If you closely look at it, this represents an operation we are quite familiar with. </a:t>
            </a: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EFFFF"/>
                </a:solidFill>
              </a:rPr>
              <a:t>We can represent it as a </a:t>
            </a:r>
            <a:r>
              <a:rPr lang="en-US" sz="2200" b="1" dirty="0">
                <a:solidFill>
                  <a:srgbClr val="FEFFFF"/>
                </a:solidFill>
              </a:rPr>
              <a:t>convolution operation between input X</a:t>
            </a:r>
            <a:r>
              <a:rPr lang="en-US" sz="2200" dirty="0">
                <a:solidFill>
                  <a:srgbClr val="FEFFFF"/>
                </a:solidFill>
              </a:rPr>
              <a:t> and loss gradient </a:t>
            </a:r>
            <a:r>
              <a:rPr lang="en-US" sz="2200" b="1" dirty="0">
                <a:solidFill>
                  <a:srgbClr val="FEFFFF"/>
                </a:solidFill>
              </a:rPr>
              <a:t>∂L/∂O as shown below:</a:t>
            </a:r>
            <a:endParaRPr lang="en-US" sz="2200" dirty="0">
              <a:solidFill>
                <a:srgbClr val="FEFFFF"/>
              </a:solidFill>
            </a:endParaRPr>
          </a:p>
        </p:txBody>
      </p:sp>
      <p:pic>
        <p:nvPicPr>
          <p:cNvPr id="12292" name="Picture 4" descr="Image for post">
            <a:extLst>
              <a:ext uri="{FF2B5EF4-FFF2-40B4-BE49-F238E27FC236}">
                <a16:creationId xmlns:a16="http://schemas.microsoft.com/office/drawing/2014/main" id="{1DAEAB67-E7FF-7445-B392-CA48097EF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002" y="1555705"/>
            <a:ext cx="5148263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503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Takeaway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1A36BE-499A-DC40-A1E2-4577886CE900}"/>
              </a:ext>
            </a:extLst>
          </p:cNvPr>
          <p:cNvSpPr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EFFFF"/>
                </a:solidFill>
              </a:rPr>
              <a:t>Both the Forward pass and the Backpropagation of a Convolutional layer are Convolutions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FE2E1D-896C-AE48-B31A-7AEAC3D8E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8268" y="2026866"/>
            <a:ext cx="6539075" cy="248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570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Loss gradient w.r.t the input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EFFFF"/>
                </a:solidFill>
              </a:rPr>
              <a:t>To understand the computation of loss gradient w.r.t input, let us use the following example:</a:t>
            </a: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400">
              <a:solidFill>
                <a:srgbClr val="FEFFFF"/>
              </a:solidFill>
            </a:endParaRP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EFFFF"/>
                </a:solidFill>
              </a:rPr>
              <a:t>&gt; Horizontal and vertical stride = 2</a:t>
            </a: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400">
              <a:solidFill>
                <a:srgbClr val="FEFFFF"/>
              </a:solidFill>
            </a:endParaRPr>
          </a:p>
        </p:txBody>
      </p:sp>
      <p:pic>
        <p:nvPicPr>
          <p:cNvPr id="35" name="Picture 34" descr="Table&#10;&#10;Description automatically generated">
            <a:extLst>
              <a:ext uri="{FF2B5EF4-FFF2-40B4-BE49-F238E27FC236}">
                <a16:creationId xmlns:a16="http://schemas.microsoft.com/office/drawing/2014/main" id="{1BE892C6-06F5-4496-9A7E-90F0BE319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430176"/>
            <a:ext cx="6539075" cy="367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932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Recap: Forward pass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spc="-5">
                <a:solidFill>
                  <a:srgbClr val="FEFFFF"/>
                </a:solidFill>
              </a:rPr>
              <a:t>This is how the forward pass looks like for the example:</a:t>
            </a:r>
            <a:endParaRPr lang="en-US" sz="2400">
              <a:solidFill>
                <a:srgbClr val="FEFFFF"/>
              </a:solidFill>
            </a:endParaRPr>
          </a:p>
        </p:txBody>
      </p:sp>
      <p:pic>
        <p:nvPicPr>
          <p:cNvPr id="39" name="Picture 38" descr="Table&#10;&#10;Description automatically generated">
            <a:extLst>
              <a:ext uri="{FF2B5EF4-FFF2-40B4-BE49-F238E27FC236}">
                <a16:creationId xmlns:a16="http://schemas.microsoft.com/office/drawing/2014/main" id="{3A389E25-18F2-4B0D-ACC8-911502A708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430175"/>
            <a:ext cx="6539075" cy="367822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object 34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Pass:</a:t>
            </a:r>
          </a:p>
        </p:txBody>
      </p:sp>
      <p:sp>
        <p:nvSpPr>
          <p:cNvPr id="35" name="object 35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b="1" spc="-5">
                <a:solidFill>
                  <a:srgbClr val="FEFFFF"/>
                </a:solidFill>
              </a:rPr>
              <a:t>Assumption</a:t>
            </a:r>
            <a:r>
              <a:rPr lang="en-US" sz="2400" spc="-5">
                <a:solidFill>
                  <a:srgbClr val="FEFFFF"/>
                </a:solidFill>
              </a:rPr>
              <a:t>: we have the loss gradient w.r.t the output pixels.</a:t>
            </a:r>
          </a:p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400" spc="-5">
              <a:solidFill>
                <a:srgbClr val="FEFFFF"/>
              </a:solidFill>
            </a:endParaRP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b="1" spc="-5">
                <a:solidFill>
                  <a:srgbClr val="FEFFFF"/>
                </a:solidFill>
              </a:rPr>
              <a:t>Requirement</a:t>
            </a:r>
            <a:r>
              <a:rPr lang="en-US" sz="2400" spc="-5">
                <a:solidFill>
                  <a:srgbClr val="FEFFFF"/>
                </a:solidFill>
              </a:rPr>
              <a:t>: calculate the loss gradient w.r.t the input activations</a:t>
            </a:r>
            <a:endParaRPr lang="en-US" sz="2400">
              <a:solidFill>
                <a:srgbClr val="FEFFFF"/>
              </a:solidFill>
            </a:endParaRPr>
          </a:p>
        </p:txBody>
      </p:sp>
      <p:pic>
        <p:nvPicPr>
          <p:cNvPr id="38" name="Picture 37" descr="A picture containing table&#10;&#10;Description automatically generated">
            <a:extLst>
              <a:ext uri="{FF2B5EF4-FFF2-40B4-BE49-F238E27FC236}">
                <a16:creationId xmlns:a16="http://schemas.microsoft.com/office/drawing/2014/main" id="{1EEE2E82-D7E8-4D44-B756-9CB34FC7E9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650869"/>
            <a:ext cx="6539075" cy="3236842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CA683411-02DC-4CC9-B13A-C55C3B67BBE5}"/>
              </a:ext>
            </a:extLst>
          </p:cNvPr>
          <p:cNvSpPr txBox="1"/>
          <p:nvPr/>
        </p:nvSpPr>
        <p:spPr>
          <a:xfrm>
            <a:off x="9928138" y="1981200"/>
            <a:ext cx="1955920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/>
              <a:t>Loss gradients w.r.t</a:t>
            </a:r>
          </a:p>
          <a:p>
            <a:pPr algn="ctr">
              <a:spcAft>
                <a:spcPts val="600"/>
              </a:spcAft>
            </a:pPr>
            <a:r>
              <a:rPr lang="en-US" dirty="0"/>
              <a:t>output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7E4645-9D67-411E-849D-15397116BF6B}"/>
              </a:ext>
            </a:extLst>
          </p:cNvPr>
          <p:cNvSpPr txBox="1"/>
          <p:nvPr/>
        </p:nvSpPr>
        <p:spPr>
          <a:xfrm>
            <a:off x="5867400" y="998002"/>
            <a:ext cx="1955920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Loss gradients w.r.t</a:t>
            </a:r>
          </a:p>
          <a:p>
            <a:pPr algn="ctr">
              <a:spcAft>
                <a:spcPts val="600"/>
              </a:spcAft>
            </a:pPr>
            <a:r>
              <a:rPr lang="en-US" dirty="0"/>
              <a:t>input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object 34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700" spc="-5">
                <a:solidFill>
                  <a:srgbClr val="FEFFFF"/>
                </a:solidFill>
              </a:rPr>
              <a:t>Each input contributes to one or more outputs. The total gradient of the loss wrt to each input pixel is computed using the formula shown</a:t>
            </a:r>
          </a:p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1700" spc="-5">
              <a:solidFill>
                <a:srgbClr val="FEFFFF"/>
              </a:solidFill>
            </a:endParaRPr>
          </a:p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700" spc="-5">
                <a:solidFill>
                  <a:srgbClr val="FEFFFF"/>
                </a:solidFill>
              </a:rPr>
              <a:t>The gradient computation is done using chain rule and partial differentiation</a:t>
            </a: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1700" spc="-5">
              <a:solidFill>
                <a:srgbClr val="FEFFFF"/>
              </a:solidFill>
            </a:endParaRPr>
          </a:p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700" spc="-5">
                <a:solidFill>
                  <a:srgbClr val="FEFFFF"/>
                </a:solidFill>
              </a:rPr>
              <a:t>i and j represent the position of a single output pixel</a:t>
            </a:r>
          </a:p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1700">
              <a:solidFill>
                <a:srgbClr val="FEFFFF"/>
              </a:solidFill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D8A68503-6D3A-44DA-8606-09423A5FC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0" y="2546161"/>
            <a:ext cx="5288943" cy="158668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 example: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>
                <a:solidFill>
                  <a:srgbClr val="FEFFFF"/>
                </a:solidFill>
              </a:rPr>
              <a:t>Consider input x</a:t>
            </a:r>
            <a:r>
              <a:rPr lang="en-US" sz="2400" baseline="-25000">
                <a:solidFill>
                  <a:srgbClr val="FEFFFF"/>
                </a:solidFill>
              </a:rPr>
              <a:t>00 </a:t>
            </a:r>
            <a:r>
              <a:rPr lang="en-US" sz="2400">
                <a:solidFill>
                  <a:srgbClr val="FEFFFF"/>
                </a:solidFill>
              </a:rPr>
              <a:t>in the input shown. It contributed to the output y</a:t>
            </a:r>
            <a:r>
              <a:rPr lang="en-US" sz="2400" baseline="-25000">
                <a:solidFill>
                  <a:srgbClr val="FEFFFF"/>
                </a:solidFill>
              </a:rPr>
              <a:t>00</a:t>
            </a:r>
          </a:p>
        </p:txBody>
      </p:sp>
      <p:pic>
        <p:nvPicPr>
          <p:cNvPr id="39" name="Picture 38" descr="Table&#10;&#10;Description automatically generated">
            <a:extLst>
              <a:ext uri="{FF2B5EF4-FFF2-40B4-BE49-F238E27FC236}">
                <a16:creationId xmlns:a16="http://schemas.microsoft.com/office/drawing/2014/main" id="{C5F74861-1E1A-4E99-A1D5-DA8F1D5713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430176"/>
            <a:ext cx="6539075" cy="367822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 example: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>
                <a:solidFill>
                  <a:srgbClr val="FEFFFF"/>
                </a:solidFill>
              </a:rPr>
              <a:t>Input x</a:t>
            </a:r>
            <a:r>
              <a:rPr lang="en-US" sz="2400" baseline="-25000">
                <a:solidFill>
                  <a:srgbClr val="FEFFFF"/>
                </a:solidFill>
              </a:rPr>
              <a:t>01 </a:t>
            </a:r>
            <a:r>
              <a:rPr lang="en-US" sz="2400">
                <a:solidFill>
                  <a:srgbClr val="FEFFFF"/>
                </a:solidFill>
              </a:rPr>
              <a:t>also contributed to the output y</a:t>
            </a:r>
            <a:r>
              <a:rPr lang="en-US" sz="2400" baseline="-25000">
                <a:solidFill>
                  <a:srgbClr val="FEFFFF"/>
                </a:solidFill>
              </a:rPr>
              <a:t>00 </a:t>
            </a:r>
            <a:r>
              <a:rPr lang="en-US" sz="2400">
                <a:solidFill>
                  <a:srgbClr val="FEFFFF"/>
                </a:solidFill>
              </a:rPr>
              <a:t>so the loss gradient w.r.t x</a:t>
            </a:r>
            <a:r>
              <a:rPr lang="en-US" sz="2400" baseline="-25000">
                <a:solidFill>
                  <a:srgbClr val="FEFFFF"/>
                </a:solidFill>
              </a:rPr>
              <a:t>01</a:t>
            </a:r>
            <a:r>
              <a:rPr lang="en-US" sz="2400">
                <a:solidFill>
                  <a:srgbClr val="FEFFFF"/>
                </a:solidFill>
              </a:rPr>
              <a:t> is computed as shown:</a:t>
            </a:r>
            <a:endParaRPr lang="en-US" sz="2400" baseline="-25000">
              <a:solidFill>
                <a:srgbClr val="FEFFFF"/>
              </a:solidFill>
            </a:endParaRP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5643C038-F102-4375-AA1F-3CB7B99FA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430176"/>
            <a:ext cx="6539075" cy="367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57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 example: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>
                <a:solidFill>
                  <a:srgbClr val="FEFFFF"/>
                </a:solidFill>
              </a:rPr>
              <a:t>Input x</a:t>
            </a:r>
            <a:r>
              <a:rPr lang="en-US" sz="2400" baseline="-25000">
                <a:solidFill>
                  <a:srgbClr val="FEFFFF"/>
                </a:solidFill>
              </a:rPr>
              <a:t>02  </a:t>
            </a:r>
            <a:r>
              <a:rPr lang="en-US" sz="2400">
                <a:solidFill>
                  <a:srgbClr val="FEFFFF"/>
                </a:solidFill>
              </a:rPr>
              <a:t>contributed to the output y</a:t>
            </a:r>
            <a:r>
              <a:rPr lang="en-US" sz="2400" baseline="-25000">
                <a:solidFill>
                  <a:srgbClr val="FEFFFF"/>
                </a:solidFill>
              </a:rPr>
              <a:t>00  </a:t>
            </a:r>
            <a:r>
              <a:rPr lang="en-US" sz="2400">
                <a:solidFill>
                  <a:srgbClr val="FEFFFF"/>
                </a:solidFill>
              </a:rPr>
              <a:t>and y</a:t>
            </a:r>
            <a:r>
              <a:rPr lang="en-US" sz="2400" baseline="-25000">
                <a:solidFill>
                  <a:srgbClr val="FEFFFF"/>
                </a:solidFill>
              </a:rPr>
              <a:t>01 </a:t>
            </a:r>
            <a:r>
              <a:rPr lang="en-US" sz="2400">
                <a:solidFill>
                  <a:srgbClr val="FEFFFF"/>
                </a:solidFill>
              </a:rPr>
              <a:t>so the loss gradient w.r.t x</a:t>
            </a:r>
            <a:r>
              <a:rPr lang="en-US" sz="2400" baseline="-25000">
                <a:solidFill>
                  <a:srgbClr val="FEFFFF"/>
                </a:solidFill>
              </a:rPr>
              <a:t>02</a:t>
            </a:r>
            <a:r>
              <a:rPr lang="en-US" sz="2400">
                <a:solidFill>
                  <a:srgbClr val="FEFFFF"/>
                </a:solidFill>
              </a:rPr>
              <a:t> is computed as shown:</a:t>
            </a:r>
            <a:endParaRPr lang="en-US" sz="2400" baseline="-25000">
              <a:solidFill>
                <a:srgbClr val="FE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7AAC58-9222-427E-9323-8F3B7CF827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430176"/>
            <a:ext cx="6539075" cy="367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071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40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Backpropagation in CNNs</a:t>
            </a:r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67624" y="2490436"/>
            <a:ext cx="9708995" cy="3567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9845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spc="-45" dirty="0"/>
              <a:t>In the backward pass, we get the loss gradient with respect to the next layer </a:t>
            </a:r>
          </a:p>
          <a:p>
            <a:pPr marL="1270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400" spc="-45" dirty="0"/>
          </a:p>
          <a:p>
            <a:pPr marL="1270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400" spc="-45" dirty="0"/>
          </a:p>
          <a:p>
            <a:pPr marL="29845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spc="-45" dirty="0"/>
              <a:t>In CNNs the loss gradient is computed </a:t>
            </a:r>
            <a:r>
              <a:rPr lang="en-US" sz="2400" spc="-45" dirty="0" err="1"/>
              <a:t>w.r.t</a:t>
            </a:r>
            <a:r>
              <a:rPr lang="en-US" sz="2400" spc="-45" dirty="0"/>
              <a:t> the input and also </a:t>
            </a:r>
            <a:r>
              <a:rPr lang="en-US" sz="2400" spc="-45" dirty="0" err="1"/>
              <a:t>w.r.t</a:t>
            </a:r>
            <a:r>
              <a:rPr lang="en-US" sz="2400" spc="-45" dirty="0"/>
              <a:t> the filter.</a:t>
            </a:r>
            <a:endParaRPr lang="en-US" sz="2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 example: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>
                <a:solidFill>
                  <a:srgbClr val="FEFFFF"/>
                </a:solidFill>
              </a:rPr>
              <a:t>Input x</a:t>
            </a:r>
            <a:r>
              <a:rPr lang="en-US" sz="2400" baseline="-25000">
                <a:solidFill>
                  <a:srgbClr val="FEFFFF"/>
                </a:solidFill>
              </a:rPr>
              <a:t>22  </a:t>
            </a:r>
            <a:r>
              <a:rPr lang="en-US" sz="2400">
                <a:solidFill>
                  <a:srgbClr val="FEFFFF"/>
                </a:solidFill>
              </a:rPr>
              <a:t>contributed to the output y</a:t>
            </a:r>
            <a:r>
              <a:rPr lang="en-US" sz="2400" baseline="-25000">
                <a:solidFill>
                  <a:srgbClr val="FEFFFF"/>
                </a:solidFill>
              </a:rPr>
              <a:t>00  </a:t>
            </a:r>
            <a:r>
              <a:rPr lang="en-US" sz="2400">
                <a:solidFill>
                  <a:srgbClr val="FEFFFF"/>
                </a:solidFill>
              </a:rPr>
              <a:t>, y</a:t>
            </a:r>
            <a:r>
              <a:rPr lang="en-US" sz="2400" baseline="-25000">
                <a:solidFill>
                  <a:srgbClr val="FEFFFF"/>
                </a:solidFill>
              </a:rPr>
              <a:t>01 </a:t>
            </a:r>
            <a:r>
              <a:rPr lang="en-US" sz="2400">
                <a:solidFill>
                  <a:srgbClr val="FEFFFF"/>
                </a:solidFill>
              </a:rPr>
              <a:t>, y</a:t>
            </a:r>
            <a:r>
              <a:rPr lang="en-US" sz="2400" baseline="-25000">
                <a:solidFill>
                  <a:srgbClr val="FEFFFF"/>
                </a:solidFill>
              </a:rPr>
              <a:t>10</a:t>
            </a:r>
            <a:r>
              <a:rPr lang="en-US" sz="2400">
                <a:solidFill>
                  <a:srgbClr val="FEFFFF"/>
                </a:solidFill>
              </a:rPr>
              <a:t>, and y</a:t>
            </a:r>
            <a:r>
              <a:rPr lang="en-US" sz="2400" baseline="-25000">
                <a:solidFill>
                  <a:srgbClr val="FEFFFF"/>
                </a:solidFill>
              </a:rPr>
              <a:t>11 </a:t>
            </a:r>
            <a:r>
              <a:rPr lang="en-US" sz="2400">
                <a:solidFill>
                  <a:srgbClr val="FEFFFF"/>
                </a:solidFill>
              </a:rPr>
              <a:t>so the loss gradient w.r.t x</a:t>
            </a:r>
            <a:r>
              <a:rPr lang="en-US" sz="2400" baseline="-25000">
                <a:solidFill>
                  <a:srgbClr val="FEFFFF"/>
                </a:solidFill>
              </a:rPr>
              <a:t>22</a:t>
            </a:r>
            <a:r>
              <a:rPr lang="en-US" sz="2400">
                <a:solidFill>
                  <a:srgbClr val="FEFFFF"/>
                </a:solidFill>
              </a:rPr>
              <a:t> is computed as shown:</a:t>
            </a:r>
            <a:endParaRPr lang="en-US" sz="2400" baseline="-25000">
              <a:solidFill>
                <a:srgbClr val="FEFF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4EDAC9-0E3A-467F-A44A-DE43A9A9C9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430176"/>
            <a:ext cx="6539075" cy="367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4132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 example: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1500">
                <a:solidFill>
                  <a:srgbClr val="FEFFFF"/>
                </a:solidFill>
              </a:rPr>
              <a:t>To visualize the pattern more clearly, we pad the gradient tensor with zeros at the top and bottom as well as to the left and right. </a:t>
            </a:r>
          </a:p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endParaRPr lang="en-US" sz="1500" baseline="-25000">
              <a:solidFill>
                <a:srgbClr val="FEFFFF"/>
              </a:solidFill>
            </a:endParaRPr>
          </a:p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1500">
                <a:solidFill>
                  <a:srgbClr val="FEFFFF"/>
                </a:solidFill>
              </a:rPr>
              <a:t>The number of zeros padded on either side is equal to the stride (horizontal and vertical)</a:t>
            </a:r>
          </a:p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endParaRPr lang="en-US" sz="1500">
              <a:solidFill>
                <a:srgbClr val="FEFFFF"/>
              </a:solidFill>
            </a:endParaRPr>
          </a:p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1500">
                <a:solidFill>
                  <a:srgbClr val="FEFFFF"/>
                </a:solidFill>
              </a:rPr>
              <a:t>We also dilate the output gradient pixels with the stride – vertically and horizontally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D8051E-0676-4163-B657-745BFCAE9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430176"/>
            <a:ext cx="6539075" cy="367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9576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 example: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>
                <a:solidFill>
                  <a:srgbClr val="FEFFFF"/>
                </a:solidFill>
              </a:rPr>
              <a:t>We also rotate the filter vertically and horizontally as shown: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4274D8-5639-4C3E-ADC7-3485A0380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2370167"/>
            <a:ext cx="6539075" cy="179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3567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 example: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 dirty="0">
                <a:solidFill>
                  <a:schemeClr val="bg1"/>
                </a:solidFill>
              </a:rPr>
              <a:t>After these modifications, we can now see the calculation of the gradient tensor as follows:</a:t>
            </a:r>
          </a:p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endParaRPr lang="en-US" sz="2400" dirty="0">
              <a:solidFill>
                <a:srgbClr val="FEFFFF"/>
              </a:solidFill>
            </a:endParaRPr>
          </a:p>
        </p:txBody>
      </p:sp>
      <p:pic>
        <p:nvPicPr>
          <p:cNvPr id="10" name="Picture 9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72EBD7E6-0F01-2347-943C-7D674255C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607" y="1657872"/>
            <a:ext cx="6554467" cy="368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1742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44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Takeaway:</a:t>
            </a:r>
            <a:endParaRPr lang="en-US" sz="44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978708" y="885651"/>
            <a:ext cx="6525220" cy="4616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065" indent="-228600">
              <a:lnSpc>
                <a:spcPct val="90000"/>
              </a:lnSpc>
              <a:spcBef>
                <a:spcPts val="414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 dirty="0"/>
              <a:t>Convolving with a stride greater than 1 is the same as convolving with stride 1 and “dropping” out of every rows, and of every columns </a:t>
            </a:r>
          </a:p>
          <a:p>
            <a:pPr marL="12065" indent="-228600">
              <a:lnSpc>
                <a:spcPct val="90000"/>
              </a:lnSpc>
              <a:spcBef>
                <a:spcPts val="414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 dirty="0"/>
              <a:t>Padding the gradient of the output after dilation helps recover the size of the input feature map</a:t>
            </a:r>
          </a:p>
          <a:p>
            <a:pPr marL="12065" indent="-228600">
              <a:lnSpc>
                <a:spcPct val="90000"/>
              </a:lnSpc>
              <a:spcBef>
                <a:spcPts val="414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endParaRPr lang="en-US" sz="24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Loss gradient w.r.t the Filter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EFFFF"/>
                </a:solidFill>
              </a:rPr>
              <a:t>To understand the computation of loss gradient w.r.t filter, we will use the same example:</a:t>
            </a: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400">
              <a:solidFill>
                <a:srgbClr val="FEFFFF"/>
              </a:solidFill>
            </a:endParaRP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EFFFF"/>
                </a:solidFill>
              </a:rPr>
              <a:t>&gt; Horizontal and vertical stride = 2</a:t>
            </a: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400">
              <a:solidFill>
                <a:srgbClr val="FEFFFF"/>
              </a:solidFill>
            </a:endParaRPr>
          </a:p>
        </p:txBody>
      </p:sp>
      <p:pic>
        <p:nvPicPr>
          <p:cNvPr id="35" name="Picture 34" descr="Table&#10;&#10;Description automatically generated">
            <a:extLst>
              <a:ext uri="{FF2B5EF4-FFF2-40B4-BE49-F238E27FC236}">
                <a16:creationId xmlns:a16="http://schemas.microsoft.com/office/drawing/2014/main" id="{1BE892C6-06F5-4496-9A7E-90F0BE319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430176"/>
            <a:ext cx="6539075" cy="367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3147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dirty="0">
                <a:solidFill>
                  <a:schemeClr val="bg1"/>
                </a:solidFill>
              </a:rPr>
              <a:t>Backward Pass:</a:t>
            </a:r>
            <a:endParaRPr lang="en-US" sz="3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5080">
              <a:lnSpc>
                <a:spcPct val="90000"/>
              </a:lnSpc>
              <a:spcBef>
                <a:spcPts val="100"/>
              </a:spcBef>
            </a:pPr>
            <a:r>
              <a:rPr lang="en-US" sz="2400" b="1" spc="-5" dirty="0">
                <a:solidFill>
                  <a:schemeClr val="bg1"/>
                </a:solidFill>
              </a:rPr>
              <a:t>Assumption</a:t>
            </a:r>
            <a:r>
              <a:rPr lang="en-US" sz="2400" spc="-5" dirty="0">
                <a:solidFill>
                  <a:schemeClr val="bg1"/>
                </a:solidFill>
              </a:rPr>
              <a:t>: we have the loss gradient </a:t>
            </a:r>
            <a:r>
              <a:rPr lang="en-US" sz="2400" spc="-5" dirty="0" err="1">
                <a:solidFill>
                  <a:schemeClr val="bg1"/>
                </a:solidFill>
              </a:rPr>
              <a:t>w.r.t</a:t>
            </a:r>
            <a:r>
              <a:rPr lang="en-US" sz="2400" spc="-5" dirty="0">
                <a:solidFill>
                  <a:schemeClr val="bg1"/>
                </a:solidFill>
              </a:rPr>
              <a:t> the output pixels.</a:t>
            </a:r>
          </a:p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400" spc="-5" dirty="0">
              <a:solidFill>
                <a:schemeClr val="bg1"/>
              </a:solidFill>
            </a:endParaRPr>
          </a:p>
          <a:p>
            <a:pPr marR="5080">
              <a:lnSpc>
                <a:spcPct val="90000"/>
              </a:lnSpc>
              <a:spcBef>
                <a:spcPts val="100"/>
              </a:spcBef>
            </a:pPr>
            <a:r>
              <a:rPr lang="en-US" sz="2400" b="1" spc="-5" dirty="0">
                <a:solidFill>
                  <a:schemeClr val="bg1"/>
                </a:solidFill>
              </a:rPr>
              <a:t>Requirement</a:t>
            </a:r>
            <a:r>
              <a:rPr lang="en-US" sz="2400" spc="-5" dirty="0">
                <a:solidFill>
                  <a:schemeClr val="bg1"/>
                </a:solidFill>
              </a:rPr>
              <a:t>: calculate the loss gradient </a:t>
            </a:r>
            <a:r>
              <a:rPr lang="en-US" sz="2400" spc="-5" dirty="0" err="1">
                <a:solidFill>
                  <a:schemeClr val="bg1"/>
                </a:solidFill>
              </a:rPr>
              <a:t>w.r.t</a:t>
            </a:r>
            <a:r>
              <a:rPr lang="en-US" sz="2400" spc="-5" dirty="0">
                <a:solidFill>
                  <a:schemeClr val="bg1"/>
                </a:solidFill>
              </a:rPr>
              <a:t> the filter</a:t>
            </a: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E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116A71-CD37-3348-891C-DE0BD5EFEBEC}"/>
              </a:ext>
            </a:extLst>
          </p:cNvPr>
          <p:cNvSpPr txBox="1"/>
          <p:nvPr/>
        </p:nvSpPr>
        <p:spPr>
          <a:xfrm>
            <a:off x="9435916" y="2222995"/>
            <a:ext cx="1955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Loss gradients w.r.t</a:t>
            </a:r>
          </a:p>
          <a:p>
            <a:pPr algn="ctr"/>
            <a:r>
              <a:rPr lang="en-US" dirty="0"/>
              <a:t>output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3945F2-FB92-E345-94D3-FE1F17C7F579}"/>
              </a:ext>
            </a:extLst>
          </p:cNvPr>
          <p:cNvSpPr txBox="1"/>
          <p:nvPr/>
        </p:nvSpPr>
        <p:spPr>
          <a:xfrm>
            <a:off x="5481392" y="1944103"/>
            <a:ext cx="1955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 gradients w.r.t</a:t>
            </a:r>
          </a:p>
          <a:p>
            <a:pPr algn="ctr"/>
            <a:r>
              <a:rPr lang="en-US" dirty="0"/>
              <a:t>filter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197D3BD-D370-6548-847C-43161E79EB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110" y="2869326"/>
            <a:ext cx="5935619" cy="225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050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object 34"/>
          <p:cNvSpPr txBox="1"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44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pass:</a:t>
            </a:r>
            <a:endParaRPr lang="en-US" sz="44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699818" y="640082"/>
            <a:ext cx="6848715" cy="24848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5" dirty="0"/>
              <a:t>Unlike the inputs which contribute to some outputs, each filter contributes to all outputs</a:t>
            </a:r>
            <a:endParaRPr lang="en-US" sz="2000" dirty="0"/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000" spc="-5"/>
          </a:p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5" dirty="0"/>
              <a:t>The gradient computation is done using chain rule and partial differentiation</a:t>
            </a: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000" spc="-5"/>
          </a:p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5"/>
              <a:t>i</a:t>
            </a:r>
            <a:r>
              <a:rPr lang="en-US" sz="2000" spc="-5" dirty="0"/>
              <a:t> and j represent the position of a single output pixel</a:t>
            </a:r>
          </a:p>
          <a:p>
            <a:pPr marL="12700"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4A8DA6-0F0C-4C36-A582-1BEB7D988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0600" y="3581400"/>
            <a:ext cx="4842933" cy="138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0422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 example: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>
                <a:solidFill>
                  <a:srgbClr val="FEFFFF"/>
                </a:solidFill>
              </a:rPr>
              <a:t>Considering the filter f</a:t>
            </a:r>
            <a:r>
              <a:rPr lang="en-US" sz="2400" baseline="-25000">
                <a:solidFill>
                  <a:srgbClr val="FEFFFF"/>
                </a:solidFill>
              </a:rPr>
              <a:t>00 </a:t>
            </a:r>
            <a:r>
              <a:rPr lang="en-US" sz="2400">
                <a:solidFill>
                  <a:srgbClr val="FEFFFF"/>
                </a:solidFill>
              </a:rPr>
              <a:t>, the loss gradient is computed as shown:</a:t>
            </a:r>
          </a:p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endParaRPr lang="en-US" sz="2400" baseline="-25000">
              <a:solidFill>
                <a:srgbClr val="FEFFFF"/>
              </a:solidFill>
            </a:endParaRPr>
          </a:p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>
                <a:solidFill>
                  <a:srgbClr val="FEFFFF"/>
                </a:solidFill>
              </a:rPr>
              <a:t>Notice the inputs involved in the computation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DD8161-121A-45E5-823B-8DA211F11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430176"/>
            <a:ext cx="6539075" cy="367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9186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 example: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>
                <a:solidFill>
                  <a:srgbClr val="FEFFFF"/>
                </a:solidFill>
              </a:rPr>
              <a:t>Considering the filter f</a:t>
            </a:r>
            <a:r>
              <a:rPr lang="en-US" sz="2400" baseline="-25000">
                <a:solidFill>
                  <a:srgbClr val="FEFFFF"/>
                </a:solidFill>
              </a:rPr>
              <a:t>22 </a:t>
            </a:r>
            <a:r>
              <a:rPr lang="en-US" sz="2400">
                <a:solidFill>
                  <a:srgbClr val="FEFFFF"/>
                </a:solidFill>
              </a:rPr>
              <a:t>, the loss gradient is computed as shown:</a:t>
            </a:r>
          </a:p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endParaRPr lang="en-US" sz="2400" baseline="-25000">
              <a:solidFill>
                <a:srgbClr val="FEFFFF"/>
              </a:solidFill>
            </a:endParaRPr>
          </a:p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>
                <a:solidFill>
                  <a:srgbClr val="FEFFFF"/>
                </a:solidFill>
              </a:rPr>
              <a:t>Notice the inputs involved in the computation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2083F9-7AF3-4855-A2E2-11BBBF71B5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430176"/>
            <a:ext cx="6539075" cy="367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422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</a:rPr>
              <a:t>Convolution Backprop with single Stride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051365" cy="271163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EFFFF"/>
                </a:solidFill>
              </a:rPr>
              <a:t>To understand the computation of loss gradient </a:t>
            </a:r>
            <a:r>
              <a:rPr lang="en-US" sz="2400" dirty="0" err="1">
                <a:solidFill>
                  <a:srgbClr val="FEFFFF"/>
                </a:solidFill>
              </a:rPr>
              <a:t>w.r.t</a:t>
            </a:r>
            <a:r>
              <a:rPr lang="en-US" sz="2400" dirty="0">
                <a:solidFill>
                  <a:srgbClr val="FEFFFF"/>
                </a:solidFill>
              </a:rPr>
              <a:t> input, let us use the following example:</a:t>
            </a: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EFFFF"/>
              </a:solidFill>
            </a:endParaRP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EFFFF"/>
                </a:solidFill>
              </a:rPr>
              <a:t>Horizontal and vertical stride = 1</a:t>
            </a:r>
          </a:p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EFFFF"/>
              </a:solidFill>
            </a:endParaRPr>
          </a:p>
        </p:txBody>
      </p:sp>
      <p:pic>
        <p:nvPicPr>
          <p:cNvPr id="2050" name="Picture 2" descr="Image for post">
            <a:extLst>
              <a:ext uri="{FF2B5EF4-FFF2-40B4-BE49-F238E27FC236}">
                <a16:creationId xmlns:a16="http://schemas.microsoft.com/office/drawing/2014/main" id="{C0F4412E-FA99-F240-9A1B-9B7711C9E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57800" y="1524000"/>
            <a:ext cx="5507174" cy="3581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6372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 example: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>
                <a:solidFill>
                  <a:srgbClr val="FEFFFF"/>
                </a:solidFill>
              </a:rPr>
              <a:t>To visualize the underlying pattern, we will modify the output gradient tensor by dilating the pixels with the stride vertically and horizontally:</a:t>
            </a:r>
          </a:p>
          <a:p>
            <a:pPr marL="1504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endParaRPr lang="en-US" sz="2400" baseline="-25000">
              <a:solidFill>
                <a:srgbClr val="FEFF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0BC8DD-B68F-4BBF-B946-B9F050D87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691738"/>
            <a:ext cx="6539075" cy="315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148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Backward Pass example:</a:t>
            </a: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790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>
                <a:solidFill>
                  <a:srgbClr val="FEFFFF"/>
                </a:solidFill>
              </a:rPr>
              <a:t>After these modifications, we can now see the calculation of the filter gradient tensor as follows :</a:t>
            </a:r>
          </a:p>
          <a:p>
            <a:pPr marL="150495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endParaRPr lang="en-US" sz="2400" baseline="-25000">
              <a:solidFill>
                <a:srgbClr val="FE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76883B-1D7D-4C8E-BCAC-5C8553255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68" y="1430876"/>
            <a:ext cx="6539075" cy="367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636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40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Takeaway:</a:t>
            </a:r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bject 7"/>
          <p:cNvSpPr txBox="1"/>
          <p:nvPr/>
        </p:nvSpPr>
        <p:spPr>
          <a:xfrm>
            <a:off x="5221862" y="1719618"/>
            <a:ext cx="5948831" cy="4334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065" indent="-228600">
              <a:lnSpc>
                <a:spcPct val="90000"/>
              </a:lnSpc>
              <a:spcBef>
                <a:spcPts val="414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r>
              <a:rPr lang="en-US" sz="2400" b="1" dirty="0">
                <a:solidFill>
                  <a:srgbClr val="FEFFFF"/>
                </a:solidFill>
              </a:rPr>
              <a:t>The CNN Backpropagation operation with stride&gt;1 is identical to a stride = 1 Convolution operation of the input gradient tensor with a dilated version of the output gradient tensor!</a:t>
            </a:r>
          </a:p>
          <a:p>
            <a:pPr marL="12065" indent="-228600">
              <a:lnSpc>
                <a:spcPct val="90000"/>
              </a:lnSpc>
              <a:spcBef>
                <a:spcPts val="414"/>
              </a:spcBef>
              <a:buFont typeface="Arial" panose="020B0604020202020204" pitchFamily="34" charset="0"/>
              <a:buChar char="•"/>
              <a:tabLst>
                <a:tab pos="379095" algn="l"/>
                <a:tab pos="379730" algn="l"/>
              </a:tabLst>
            </a:pPr>
            <a:endParaRPr lang="en-US" sz="2400" b="1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749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194183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800" spc="-5" dirty="0">
                <a:solidFill>
                  <a:srgbClr val="000000"/>
                </a:solidFill>
              </a:rPr>
              <a:t>References:</a:t>
            </a:r>
            <a:endParaRPr sz="2800" dirty="0"/>
          </a:p>
        </p:txBody>
      </p:sp>
      <p:sp>
        <p:nvSpPr>
          <p:cNvPr id="7" name="object 7"/>
          <p:cNvSpPr txBox="1"/>
          <p:nvPr/>
        </p:nvSpPr>
        <p:spPr>
          <a:xfrm>
            <a:off x="475249" y="1176350"/>
            <a:ext cx="9964151" cy="1869100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414"/>
              </a:spcBef>
              <a:tabLst>
                <a:tab pos="379095" algn="l"/>
                <a:tab pos="379730" algn="l"/>
              </a:tabLst>
            </a:pPr>
            <a:r>
              <a:rPr lang="en-GB" sz="1800" b="1" dirty="0">
                <a:latin typeface="Arial"/>
                <a:cs typeface="Arial"/>
                <a:hlinkClick r:id="rId2"/>
              </a:rPr>
              <a:t>https://medium.com/@mayank.utexas/backpropagation-for-convolution-with-strides-8137e4fc2710</a:t>
            </a:r>
            <a:endParaRPr lang="en-GB" sz="1800" b="1" dirty="0">
              <a:latin typeface="Arial"/>
              <a:cs typeface="Arial"/>
            </a:endParaRPr>
          </a:p>
          <a:p>
            <a:pPr marL="12065">
              <a:lnSpc>
                <a:spcPct val="100000"/>
              </a:lnSpc>
              <a:spcBef>
                <a:spcPts val="414"/>
              </a:spcBef>
              <a:tabLst>
                <a:tab pos="379095" algn="l"/>
                <a:tab pos="379730" algn="l"/>
              </a:tabLst>
            </a:pPr>
            <a:endParaRPr lang="en-GB" b="1" dirty="0">
              <a:latin typeface="Arial"/>
              <a:cs typeface="Arial"/>
            </a:endParaRPr>
          </a:p>
          <a:p>
            <a:pPr marL="12065">
              <a:lnSpc>
                <a:spcPct val="100000"/>
              </a:lnSpc>
              <a:spcBef>
                <a:spcPts val="414"/>
              </a:spcBef>
              <a:tabLst>
                <a:tab pos="379095" algn="l"/>
                <a:tab pos="379730" algn="l"/>
              </a:tabLst>
            </a:pPr>
            <a:r>
              <a:rPr lang="en-US" sz="1800" b="1" dirty="0">
                <a:latin typeface="Arial"/>
                <a:cs typeface="Arial"/>
                <a:hlinkClick r:id="rId3"/>
              </a:rPr>
              <a:t>https://medium.com/@mayank.utexas/backpropagation-for-convolution-with-strides-fb2f2efc4faa</a:t>
            </a:r>
            <a:endParaRPr lang="en-GB" sz="1800" b="1" dirty="0">
              <a:latin typeface="Arial"/>
              <a:cs typeface="Arial"/>
            </a:endParaRPr>
          </a:p>
          <a:p>
            <a:pPr marL="12065">
              <a:lnSpc>
                <a:spcPct val="100000"/>
              </a:lnSpc>
              <a:spcBef>
                <a:spcPts val="414"/>
              </a:spcBef>
              <a:tabLst>
                <a:tab pos="379095" algn="l"/>
                <a:tab pos="379730" algn="l"/>
              </a:tabLst>
            </a:pPr>
            <a:endParaRPr sz="18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1932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 dirty="0">
                <a:solidFill>
                  <a:srgbClr val="FFFFFF"/>
                </a:solidFill>
              </a:rPr>
              <a:t>Convolution Forward Pass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EFFFF"/>
                </a:solidFill>
              </a:rPr>
              <a:t>Convolution between Input X and Filter F, gives us an output O. This can be represented as:</a:t>
            </a:r>
          </a:p>
        </p:txBody>
      </p:sp>
      <p:pic>
        <p:nvPicPr>
          <p:cNvPr id="4098" name="Picture 2" descr="Image for post">
            <a:extLst>
              <a:ext uri="{FF2B5EF4-FFF2-40B4-BE49-F238E27FC236}">
                <a16:creationId xmlns:a16="http://schemas.microsoft.com/office/drawing/2014/main" id="{D2AF6A1C-E065-344D-80D0-42668F154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9856" y="2057400"/>
            <a:ext cx="6501316" cy="2335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6295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Convolution Forward Pass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EFFFF"/>
                </a:solidFill>
              </a:rPr>
              <a:t>Convolution between Input X and Filter F, gives us an output O. This can be represented as:</a:t>
            </a:r>
          </a:p>
        </p:txBody>
      </p:sp>
      <p:pic>
        <p:nvPicPr>
          <p:cNvPr id="6146" name="Picture 2" descr="Image for post">
            <a:extLst>
              <a:ext uri="{FF2B5EF4-FFF2-40B4-BE49-F238E27FC236}">
                <a16:creationId xmlns:a16="http://schemas.microsoft.com/office/drawing/2014/main" id="{E86D86AD-6AB0-8A47-A42C-B06584B8B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9522" y="998002"/>
            <a:ext cx="4724400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4098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Loss gradient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EFFFF"/>
                </a:solidFill>
              </a:rPr>
              <a:t>We want to calculate the gradients </a:t>
            </a:r>
            <a:r>
              <a:rPr lang="en-US" sz="2400" dirty="0" err="1">
                <a:solidFill>
                  <a:srgbClr val="FEFFFF"/>
                </a:solidFill>
              </a:rPr>
              <a:t>wrt</a:t>
            </a:r>
            <a:r>
              <a:rPr lang="en-US" sz="2400" dirty="0">
                <a:solidFill>
                  <a:srgbClr val="FEFFFF"/>
                </a:solidFill>
              </a:rPr>
              <a:t> to input ‘X’ and filter ‘F’</a:t>
            </a:r>
          </a:p>
        </p:txBody>
      </p:sp>
      <p:pic>
        <p:nvPicPr>
          <p:cNvPr id="8196" name="Picture 4" descr="Image for post">
            <a:extLst>
              <a:ext uri="{FF2B5EF4-FFF2-40B4-BE49-F238E27FC236}">
                <a16:creationId xmlns:a16="http://schemas.microsoft.com/office/drawing/2014/main" id="{0A0EB40C-35B4-A746-9ED5-0C009E8CB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082" y="1032160"/>
            <a:ext cx="5253186" cy="4073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5239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Loss gradient </a:t>
            </a:r>
            <a:r>
              <a:rPr lang="en-US" sz="3600" kern="1200" spc="-5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w.r.t</a:t>
            </a:r>
            <a:r>
              <a:rPr lang="en-US" sz="3600" kern="1200" spc="-5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the filter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If you closely look at it, this represents an operation we are quite familiar with. We can represent it as a </a:t>
            </a:r>
            <a:r>
              <a:rPr lang="en-US" sz="2000" b="1" dirty="0">
                <a:solidFill>
                  <a:schemeClr val="bg1"/>
                </a:solidFill>
              </a:rPr>
              <a:t>convolution operation between input X</a:t>
            </a:r>
            <a:r>
              <a:rPr lang="en-US" sz="2000" dirty="0">
                <a:solidFill>
                  <a:schemeClr val="bg1"/>
                </a:solidFill>
              </a:rPr>
              <a:t> and loss gradient </a:t>
            </a:r>
            <a:r>
              <a:rPr lang="en-US" sz="2000" b="1" dirty="0">
                <a:solidFill>
                  <a:schemeClr val="bg1"/>
                </a:solidFill>
              </a:rPr>
              <a:t>∂L/∂O as shown below: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0246" name="Picture 6" descr="Image for post">
            <a:extLst>
              <a:ext uri="{FF2B5EF4-FFF2-40B4-BE49-F238E27FC236}">
                <a16:creationId xmlns:a16="http://schemas.microsoft.com/office/drawing/2014/main" id="{637574DE-B3A3-7C48-9BB0-9DBD0A1E4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9668" y="533400"/>
            <a:ext cx="4953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Image for post">
            <a:extLst>
              <a:ext uri="{FF2B5EF4-FFF2-40B4-BE49-F238E27FC236}">
                <a16:creationId xmlns:a16="http://schemas.microsoft.com/office/drawing/2014/main" id="{DE3FACF0-D70E-0247-88A1-2519889AF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6102" y="3621834"/>
            <a:ext cx="4088300" cy="254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702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Loss gradient </a:t>
            </a:r>
            <a:r>
              <a:rPr lang="en-US" sz="3600" kern="1200" spc="-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w.r.t</a:t>
            </a:r>
            <a:r>
              <a:rPr lang="en-US" sz="3600" kern="1200" spc="-5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the input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If you closely look at it, this represents an operation we are quite familiar with. We can represent it as a </a:t>
            </a:r>
            <a:r>
              <a:rPr lang="en-US" sz="2200" b="1">
                <a:solidFill>
                  <a:srgbClr val="FEFFFF"/>
                </a:solidFill>
              </a:rPr>
              <a:t>convolution operation between input X</a:t>
            </a:r>
            <a:r>
              <a:rPr lang="en-US" sz="2200">
                <a:solidFill>
                  <a:srgbClr val="FEFFFF"/>
                </a:solidFill>
              </a:rPr>
              <a:t> and loss gradient </a:t>
            </a:r>
            <a:r>
              <a:rPr lang="en-US" sz="2200" b="1">
                <a:solidFill>
                  <a:srgbClr val="FEFFFF"/>
                </a:solidFill>
              </a:rPr>
              <a:t>∂L/∂O as shown below:</a:t>
            </a:r>
            <a:endParaRPr lang="en-US" sz="2200">
              <a:solidFill>
                <a:srgbClr val="FEFFFF"/>
              </a:solidFill>
            </a:endParaRPr>
          </a:p>
        </p:txBody>
      </p:sp>
      <p:pic>
        <p:nvPicPr>
          <p:cNvPr id="12296" name="Picture 8" descr="Image for post">
            <a:extLst>
              <a:ext uri="{FF2B5EF4-FFF2-40B4-BE49-F238E27FC236}">
                <a16:creationId xmlns:a16="http://schemas.microsoft.com/office/drawing/2014/main" id="{939F4697-4D94-064F-9182-28C9D58FD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808" y="816904"/>
            <a:ext cx="4117411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Image for post">
            <a:extLst>
              <a:ext uri="{FF2B5EF4-FFF2-40B4-BE49-F238E27FC236}">
                <a16:creationId xmlns:a16="http://schemas.microsoft.com/office/drawing/2014/main" id="{030E9CC7-09F4-7F40-BF92-0D3B38FF0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1399338"/>
            <a:ext cx="3220678" cy="3220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1219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3600" kern="1200" spc="-5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Loss gradient </a:t>
            </a:r>
            <a:r>
              <a:rPr lang="en-US" sz="3600" kern="1200" spc="-5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w.r.t</a:t>
            </a:r>
            <a:r>
              <a:rPr lang="en-US" sz="3600" kern="1200" spc="-5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the input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5080" indent="-22860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EFFFF"/>
                </a:solidFill>
              </a:rPr>
              <a:t>First, let us rotate the Filter F by 180 degrees. This is done by flipping it first vertically and then horizontally.</a:t>
            </a:r>
          </a:p>
        </p:txBody>
      </p:sp>
      <p:pic>
        <p:nvPicPr>
          <p:cNvPr id="12294" name="Picture 6" descr="Image for post">
            <a:extLst>
              <a:ext uri="{FF2B5EF4-FFF2-40B4-BE49-F238E27FC236}">
                <a16:creationId xmlns:a16="http://schemas.microsoft.com/office/drawing/2014/main" id="{15F302BE-5EDF-3A4A-83D0-B6BF2121C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082" y="2265271"/>
            <a:ext cx="5295900" cy="2277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741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563C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1570</TotalTime>
  <Words>1114</Words>
  <Application>Microsoft Macintosh PowerPoint</Application>
  <PresentationFormat>Widescreen</PresentationFormat>
  <Paragraphs>127</Paragraphs>
  <Slides>33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Apple Chancery</vt:lpstr>
      <vt:lpstr>Arial</vt:lpstr>
      <vt:lpstr>Calibri</vt:lpstr>
      <vt:lpstr>Carlito</vt:lpstr>
      <vt:lpstr>Office Theme</vt:lpstr>
      <vt:lpstr>Recitation : 4 Part 2 CNN Back Propagation Spring 2021 </vt:lpstr>
      <vt:lpstr>Backpropagation in CNNs</vt:lpstr>
      <vt:lpstr>Convolution Backprop with single Stride</vt:lpstr>
      <vt:lpstr>Convolution Forward Pass</vt:lpstr>
      <vt:lpstr>Convolution Forward Pass</vt:lpstr>
      <vt:lpstr>Loss gradient</vt:lpstr>
      <vt:lpstr>Loss gradient w.r.t the filter</vt:lpstr>
      <vt:lpstr>Loss gradient w.r.t the input</vt:lpstr>
      <vt:lpstr>Loss gradient w.r.t the input</vt:lpstr>
      <vt:lpstr>Upsampling derivative map</vt:lpstr>
      <vt:lpstr>Loss gradient w.r.t the input</vt:lpstr>
      <vt:lpstr>Takeaway</vt:lpstr>
      <vt:lpstr>Loss gradient w.r.t the input</vt:lpstr>
      <vt:lpstr>Recap: Forward pass</vt:lpstr>
      <vt:lpstr>Backward Pass:</vt:lpstr>
      <vt:lpstr>Backward pass:</vt:lpstr>
      <vt:lpstr>Backward Pass example:</vt:lpstr>
      <vt:lpstr>Backward Pass example:</vt:lpstr>
      <vt:lpstr>Backward Pass example:</vt:lpstr>
      <vt:lpstr>Backward Pass example:</vt:lpstr>
      <vt:lpstr>Backward Pass example:</vt:lpstr>
      <vt:lpstr>Backward Pass example:</vt:lpstr>
      <vt:lpstr>Backward Pass example:</vt:lpstr>
      <vt:lpstr>Takeaway:</vt:lpstr>
      <vt:lpstr>Loss gradient w.r.t the Filter</vt:lpstr>
      <vt:lpstr>Backward Pass:</vt:lpstr>
      <vt:lpstr>Backward pass:</vt:lpstr>
      <vt:lpstr>Backward Pass example:</vt:lpstr>
      <vt:lpstr>Backward Pass example:</vt:lpstr>
      <vt:lpstr>Backward Pass example:</vt:lpstr>
      <vt:lpstr>Backward Pass example:</vt:lpstr>
      <vt:lpstr>Takeaway: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Deep Learning</dc:title>
  <cp:lastModifiedBy>Shayeree Sarkar</cp:lastModifiedBy>
  <cp:revision>30</cp:revision>
  <dcterms:created xsi:type="dcterms:W3CDTF">2021-02-04T06:56:05Z</dcterms:created>
  <dcterms:modified xsi:type="dcterms:W3CDTF">2021-02-26T14:41:15Z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2020-09-04T00:00:00Z</vt:filetime>
  </property>
  <property fmtid="{D5CDD505-2E9C-101B-9397-08002B2CF9AE}" pid="3" name="Creator">
    <vt:lpwstr>Google</vt:lpwstr>
  </property>
  <property fmtid="{D5CDD505-2E9C-101B-9397-08002B2CF9AE}" pid="4" name="LastSaved">
    <vt:filetime>2021-02-04T00:00:00Z</vt:filetime>
  </property>
</Properties>
</file>